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9" r:id="rId3"/>
    <p:sldId id="261" r:id="rId4"/>
    <p:sldId id="262" r:id="rId5"/>
    <p:sldId id="268" r:id="rId6"/>
    <p:sldId id="269" r:id="rId7"/>
    <p:sldId id="264" r:id="rId8"/>
    <p:sldId id="266" r:id="rId9"/>
    <p:sldId id="263" r:id="rId10"/>
    <p:sldId id="265" r:id="rId11"/>
    <p:sldId id="267"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6666FF"/>
    <a:srgbClr val="C0C0C0"/>
    <a:srgbClr val="FFFF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79017" autoAdjust="0"/>
  </p:normalViewPr>
  <p:slideViewPr>
    <p:cSldViewPr>
      <p:cViewPr>
        <p:scale>
          <a:sx n="66" d="100"/>
          <a:sy n="66" d="100"/>
        </p:scale>
        <p:origin x="-63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5CCB90D-2FE4-4931-828E-3094B2C1B0D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423BAAFB-1ED5-4777-8B57-739F335A42C6}" type="slidenum">
              <a:rPr lang="en-US" smtClean="0"/>
              <a:pPr/>
              <a:t>1</a:t>
            </a:fld>
            <a:endParaRPr lang="en-US" smtClean="0"/>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5CCB90D-2FE4-4931-828E-3094B2C1B0D5}" type="slidenum">
              <a:rPr lang="en-US" smtClean="0"/>
              <a:pPr>
                <a:defRPr/>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5CCB90D-2FE4-4931-828E-3094B2C1B0D5}" type="slidenum">
              <a:rPr lang="en-US" smtClean="0"/>
              <a:pPr>
                <a:defRPr/>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pPr>
              <a:defRPr/>
            </a:pPr>
            <a:endParaRPr lang="en-US"/>
          </a:p>
        </p:txBody>
      </p:sp>
      <p:sp>
        <p:nvSpPr>
          <p:cNvPr id="2" name="Footer Placeholder 1"/>
          <p:cNvSpPr>
            <a:spLocks noGrp="1"/>
          </p:cNvSpPr>
          <p:nvPr>
            <p:ph type="ftr" sz="quarter" idx="11"/>
          </p:nvPr>
        </p:nvSpPr>
        <p:spPr/>
        <p:txBody>
          <a:bodyPr/>
          <a:lstStyle/>
          <a:p>
            <a:pPr>
              <a:defRPr/>
            </a:pPr>
            <a:endParaRPr lang="en-US"/>
          </a:p>
        </p:txBody>
      </p:sp>
      <p:sp>
        <p:nvSpPr>
          <p:cNvPr id="15" name="Slide Number Placeholder 14"/>
          <p:cNvSpPr>
            <a:spLocks noGrp="1"/>
          </p:cNvSpPr>
          <p:nvPr>
            <p:ph type="sldNum" sz="quarter" idx="12"/>
          </p:nvPr>
        </p:nvSpPr>
        <p:spPr>
          <a:xfrm>
            <a:off x="8229600" y="6473952"/>
            <a:ext cx="758952" cy="246888"/>
          </a:xfrm>
        </p:spPr>
        <p:txBody>
          <a:bodyPr/>
          <a:lstStyle/>
          <a:p>
            <a:pPr>
              <a:defRPr/>
            </a:pPr>
            <a:fld id="{6BCABF41-5367-4DF9-B89D-0FB21B62AD33}"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8A179E3-8939-48E4-A88C-EDC92FB58121}"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73B411E5-E040-483B-98BB-EC94F2CF259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a:xfrm>
            <a:off x="3581400" y="76200"/>
            <a:ext cx="2895600" cy="288925"/>
          </a:xfrm>
        </p:spPr>
        <p:txBody>
          <a:bodyPr/>
          <a:lstStyle/>
          <a:p>
            <a:pPr>
              <a:defRPr/>
            </a:pPr>
            <a:endParaRPr lang="en-US"/>
          </a:p>
        </p:txBody>
      </p:sp>
      <p:sp>
        <p:nvSpPr>
          <p:cNvPr id="16" name="Slide Number Placeholder 15"/>
          <p:cNvSpPr>
            <a:spLocks noGrp="1"/>
          </p:cNvSpPr>
          <p:nvPr>
            <p:ph type="sldNum" sz="quarter" idx="12"/>
          </p:nvPr>
        </p:nvSpPr>
        <p:spPr>
          <a:xfrm>
            <a:off x="8229600" y="6473952"/>
            <a:ext cx="758952" cy="246888"/>
          </a:xfrm>
        </p:spPr>
        <p:txBody>
          <a:bodyPr/>
          <a:lstStyle/>
          <a:p>
            <a:pPr>
              <a:defRPr/>
            </a:pPr>
            <a:fld id="{E93EC947-8E5D-4BA8-A6F6-CB0D3A6CB77D}"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pPr>
              <a:defRPr/>
            </a:pPr>
            <a:endParaRPr lang="en-US"/>
          </a:p>
        </p:txBody>
      </p:sp>
      <p:sp>
        <p:nvSpPr>
          <p:cNvPr id="11" name="Footer Placeholder 10"/>
          <p:cNvSpPr>
            <a:spLocks noGrp="1"/>
          </p:cNvSpPr>
          <p:nvPr>
            <p:ph type="ftr" sz="quarter" idx="11"/>
          </p:nvPr>
        </p:nvSpPr>
        <p:spPr/>
        <p:txBody>
          <a:bodyPr/>
          <a:lstStyle/>
          <a:p>
            <a:pPr>
              <a:defRPr/>
            </a:pPr>
            <a:endParaRPr lang="en-US"/>
          </a:p>
        </p:txBody>
      </p:sp>
      <p:sp>
        <p:nvSpPr>
          <p:cNvPr id="16" name="Slide Number Placeholder 15"/>
          <p:cNvSpPr>
            <a:spLocks noGrp="1"/>
          </p:cNvSpPr>
          <p:nvPr>
            <p:ph type="sldNum" sz="quarter" idx="12"/>
          </p:nvPr>
        </p:nvSpPr>
        <p:spPr/>
        <p:txBody>
          <a:bodyPr/>
          <a:lstStyle/>
          <a:p>
            <a:pPr>
              <a:defRPr/>
            </a:pPr>
            <a:fld id="{9C15D600-60D9-4543-B26C-AA97954C5238}" type="slidenum">
              <a:rPr lang="en-US" smtClean="0"/>
              <a:pPr>
                <a:defRPr/>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pPr>
              <a:defRPr/>
            </a:pPr>
            <a:endParaRPr lang="en-US"/>
          </a:p>
        </p:txBody>
      </p:sp>
      <p:sp>
        <p:nvSpPr>
          <p:cNvPr id="10" name="Footer Placeholder 9"/>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8E8CEBC2-D0CF-48A2-984C-679402E60C6E}"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229600" y="6477000"/>
            <a:ext cx="762000" cy="246888"/>
          </a:xfrm>
        </p:spPr>
        <p:txBody>
          <a:bodyPr/>
          <a:lstStyle/>
          <a:p>
            <a:pPr>
              <a:defRPr/>
            </a:pPr>
            <a:fld id="{62A4EE4D-7FCF-4981-994F-57CCAE75365F}" type="slidenum">
              <a:rPr lang="en-US" smtClean="0"/>
              <a:pPr>
                <a:defRPr/>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a:defRPr/>
            </a:pPr>
            <a:endParaRPr lang="en-US"/>
          </a:p>
        </p:txBody>
      </p:sp>
      <p:sp>
        <p:nvSpPr>
          <p:cNvPr id="21" name="Footer Placeholder 20"/>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D8FA54-9598-4AF9-8F9A-43C5C7A825C0}"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24" name="Footer Placeholder 23"/>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D6996CA-FC1A-4B25-A777-4F18E033FE30}"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pPr>
              <a:defRPr/>
            </a:pPr>
            <a:endParaRPr lang="en-US"/>
          </a:p>
        </p:txBody>
      </p:sp>
      <p:sp>
        <p:nvSpPr>
          <p:cNvPr id="29" name="Footer Placeholder 28"/>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E9173F8E-F5B6-444B-B213-EAF0A0AD96E6}"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31" name="Slide Number Placeholder 30"/>
          <p:cNvSpPr>
            <a:spLocks noGrp="1"/>
          </p:cNvSpPr>
          <p:nvPr>
            <p:ph type="sldNum" sz="quarter" idx="12"/>
          </p:nvPr>
        </p:nvSpPr>
        <p:spPr/>
        <p:txBody>
          <a:bodyPr/>
          <a:lstStyle/>
          <a:p>
            <a:pPr>
              <a:defRPr/>
            </a:pPr>
            <a:fld id="{F00A2E2E-EE02-4339-9953-E9C3D3C96BC1}" type="slidenum">
              <a:rPr lang="en-US" smtClean="0"/>
              <a:pPr>
                <a:defRPr/>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pPr>
              <a:defRPr/>
            </a:pPr>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pPr>
              <a:defRPr/>
            </a:pPr>
            <a:fld id="{355E45B3-E942-43E5-8C7C-1240872DE42B}" type="slidenum">
              <a:rPr lang="en-US" smtClean="0"/>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Unit%20Support/Slaves%20Video%20T%20Chart%201.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descr="C:\Users\Cookie\AppData\Local\Microsoft\Windows\Temporary Internet Files\Content.IE5\064TH7O8\MCj01509890000[1].wmf"/>
          <p:cNvPicPr>
            <a:picLocks noChangeAspect="1" noChangeArrowheads="1"/>
          </p:cNvPicPr>
          <p:nvPr/>
        </p:nvPicPr>
        <p:blipFill>
          <a:blip r:embed="rId3">
            <a:duotone>
              <a:schemeClr val="bg2">
                <a:shade val="45000"/>
                <a:satMod val="135000"/>
              </a:schemeClr>
              <a:prstClr val="white"/>
            </a:duotone>
          </a:blip>
          <a:srcRect/>
          <a:stretch>
            <a:fillRect/>
          </a:stretch>
        </p:blipFill>
        <p:spPr bwMode="auto">
          <a:xfrm rot="21046680">
            <a:off x="200550" y="898623"/>
            <a:ext cx="8636962" cy="4521470"/>
          </a:xfrm>
          <a:prstGeom prst="rect">
            <a:avLst/>
          </a:prstGeom>
          <a:noFill/>
          <a:effectLst/>
        </p:spPr>
      </p:pic>
      <p:sp>
        <p:nvSpPr>
          <p:cNvPr id="3074" name="Rectangle 2"/>
          <p:cNvSpPr>
            <a:spLocks noGrp="1" noChangeArrowheads="1"/>
          </p:cNvSpPr>
          <p:nvPr>
            <p:ph type="ctrTitle"/>
          </p:nvPr>
        </p:nvSpPr>
        <p:spPr>
          <a:xfrm>
            <a:off x="685800" y="533400"/>
            <a:ext cx="7772400" cy="1470025"/>
          </a:xfrm>
        </p:spPr>
        <p:txBody>
          <a:bodyPr>
            <a:normAutofit fontScale="90000"/>
          </a:bodyPr>
          <a:lstStyle/>
          <a:p>
            <a:pPr algn="ctr" eaLnBrk="1" hangingPunct="1"/>
            <a:r>
              <a:rPr lang="en-US" sz="7200" dirty="0" smtClean="0">
                <a:solidFill>
                  <a:srgbClr val="FFC000"/>
                </a:solidFill>
                <a:latin typeface="Baveuse" pitchFamily="2" charset="0"/>
              </a:rPr>
              <a:t>Follow the Drinking Gourd</a:t>
            </a:r>
          </a:p>
        </p:txBody>
      </p:sp>
      <p:sp>
        <p:nvSpPr>
          <p:cNvPr id="3075" name="Rectangle 3"/>
          <p:cNvSpPr>
            <a:spLocks noGrp="1" noChangeArrowheads="1"/>
          </p:cNvSpPr>
          <p:nvPr>
            <p:ph type="subTitle" idx="1"/>
          </p:nvPr>
        </p:nvSpPr>
        <p:spPr>
          <a:xfrm>
            <a:off x="1295400" y="5029200"/>
            <a:ext cx="6400800" cy="1216025"/>
          </a:xfrm>
        </p:spPr>
        <p:txBody>
          <a:bodyPr/>
          <a:lstStyle/>
          <a:p>
            <a:pPr algn="ctr" eaLnBrk="1" hangingPunct="1">
              <a:lnSpc>
                <a:spcPct val="80000"/>
              </a:lnSpc>
            </a:pPr>
            <a:r>
              <a:rPr lang="en-US" sz="2400" dirty="0" smtClean="0">
                <a:solidFill>
                  <a:srgbClr val="FFC000"/>
                </a:solidFill>
                <a:latin typeface="Baveuse" pitchFamily="2" charset="0"/>
              </a:rPr>
              <a:t>Cookie Wright</a:t>
            </a:r>
          </a:p>
          <a:p>
            <a:pPr algn="ctr" eaLnBrk="1" hangingPunct="1">
              <a:lnSpc>
                <a:spcPct val="80000"/>
              </a:lnSpc>
            </a:pPr>
            <a:r>
              <a:rPr lang="en-US" sz="2400" dirty="0" smtClean="0">
                <a:solidFill>
                  <a:srgbClr val="FFC000"/>
                </a:solidFill>
                <a:latin typeface="Baveuse" pitchFamily="2" charset="0"/>
              </a:rPr>
              <a:t>Social Studies</a:t>
            </a:r>
          </a:p>
          <a:p>
            <a:pPr algn="ctr" eaLnBrk="1" hangingPunct="1">
              <a:lnSpc>
                <a:spcPct val="80000"/>
              </a:lnSpc>
            </a:pPr>
            <a:r>
              <a:rPr lang="en-US" sz="2400" dirty="0" smtClean="0">
                <a:solidFill>
                  <a:srgbClr val="FFC000"/>
                </a:solidFill>
                <a:latin typeface="Baveuse" pitchFamily="2" charset="0"/>
              </a:rPr>
              <a:t>Grade 5</a:t>
            </a:r>
          </a:p>
          <a:p>
            <a:pPr algn="ctr" eaLnBrk="1" hangingPunct="1">
              <a:lnSpc>
                <a:spcPct val="80000"/>
              </a:lnSpc>
            </a:pPr>
            <a:endParaRPr lang="en-US" sz="2400" dirty="0" smtClean="0">
              <a:solidFill>
                <a:srgbClr val="FFC000"/>
              </a:solidFill>
              <a:latin typeface="Baveuse" pitchFamily="2" charset="0"/>
            </a:endParaRPr>
          </a:p>
          <a:p>
            <a:pPr algn="ctr" eaLnBrk="1" hangingPunct="1">
              <a:lnSpc>
                <a:spcPct val="80000"/>
              </a:lnSpc>
            </a:pPr>
            <a:endParaRPr lang="en-US" sz="2400" dirty="0" smtClean="0">
              <a:solidFill>
                <a:srgbClr val="FFC000"/>
              </a:solidFill>
              <a:latin typeface="Baveuse" pitchFamily="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Goals for My Students</a:t>
            </a:r>
          </a:p>
        </p:txBody>
      </p:sp>
      <p:sp>
        <p:nvSpPr>
          <p:cNvPr id="12291" name="Rectangle 3"/>
          <p:cNvSpPr>
            <a:spLocks noGrp="1" noChangeArrowheads="1"/>
          </p:cNvSpPr>
          <p:nvPr>
            <p:ph idx="1"/>
          </p:nvPr>
        </p:nvSpPr>
        <p:spPr/>
        <p:txBody>
          <a:bodyPr/>
          <a:lstStyle/>
          <a:p>
            <a:pPr eaLnBrk="1" hangingPunct="1"/>
            <a:r>
              <a:rPr lang="en-US" sz="2400" smtClean="0"/>
              <a:t>To become independent and investigative learners</a:t>
            </a:r>
          </a:p>
          <a:p>
            <a:pPr eaLnBrk="1" hangingPunct="1">
              <a:buFontTx/>
              <a:buNone/>
            </a:pPr>
            <a:endParaRPr lang="en-US" sz="2400" smtClean="0"/>
          </a:p>
          <a:p>
            <a:pPr eaLnBrk="1" hangingPunct="1"/>
            <a:r>
              <a:rPr lang="en-US" sz="2400" smtClean="0"/>
              <a:t>To enjoy the process of learning</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en-US" smtClean="0"/>
              <a:t>Request for Feedback</a:t>
            </a:r>
          </a:p>
        </p:txBody>
      </p:sp>
      <p:sp>
        <p:nvSpPr>
          <p:cNvPr id="13315" name="Content Placeholder 2"/>
          <p:cNvSpPr>
            <a:spLocks noGrp="1"/>
          </p:cNvSpPr>
          <p:nvPr>
            <p:ph idx="1"/>
          </p:nvPr>
        </p:nvSpPr>
        <p:spPr/>
        <p:txBody>
          <a:bodyPr/>
          <a:lstStyle/>
          <a:p>
            <a:r>
              <a:rPr lang="en-US" sz="2400" dirty="0" smtClean="0"/>
              <a:t>Is my lesson student-centered enough?</a:t>
            </a:r>
          </a:p>
          <a:p>
            <a:endParaRPr lang="en-US" sz="2400" dirty="0" smtClean="0"/>
          </a:p>
          <a:p>
            <a:r>
              <a:rPr lang="en-US" sz="2400" smtClean="0"/>
              <a:t>Are worksheets where students answer questions, both recall and higher order thinking skills, appropriate or should I make all student handouts graphic organizers?  </a:t>
            </a:r>
            <a:r>
              <a:rPr lang="en-US" sz="2400" dirty="0" smtClean="0"/>
              <a:t>And how do I do that?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33000"/>
            <a:lum/>
          </a:blip>
          <a:srcRect/>
          <a:stretch>
            <a:fillRect t="-25000" b="-25000"/>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Unit Summary</a:t>
            </a:r>
          </a:p>
        </p:txBody>
      </p:sp>
      <p:sp>
        <p:nvSpPr>
          <p:cNvPr id="4099" name="Rectangle 3"/>
          <p:cNvSpPr>
            <a:spLocks noGrp="1" noChangeArrowheads="1"/>
          </p:cNvSpPr>
          <p:nvPr>
            <p:ph idx="1"/>
          </p:nvPr>
        </p:nvSpPr>
        <p:spPr>
          <a:xfrm>
            <a:off x="457200" y="1143000"/>
            <a:ext cx="8229600" cy="4983163"/>
          </a:xfrm>
        </p:spPr>
        <p:txBody>
          <a:bodyPr/>
          <a:lstStyle/>
          <a:p>
            <a:pPr eaLnBrk="1" hangingPunct="1"/>
            <a:r>
              <a:rPr lang="en-US" sz="2400" b="1" dirty="0" smtClean="0">
                <a:solidFill>
                  <a:schemeClr val="tx1"/>
                </a:solidFill>
              </a:rPr>
              <a:t>Students will investigate the lives of slaves to be able to tell why slaves were willing to risk much to escape.  They will watch 2 video clips, one on the life of slaves and one on the Underground Railroad.  They will visit a website that takes them through an escapee slave’s experiences on the Underground Railroad.  As they make this journey, they will write about experiences, feelings, impressions, etc.    The final product will be a student-written and performed play in which they will assume the roles of slaves and discuss their lives and their escape on the Underground Railroad.</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Curriculum Framing Questions</a:t>
            </a:r>
          </a:p>
        </p:txBody>
      </p:sp>
      <p:sp>
        <p:nvSpPr>
          <p:cNvPr id="5123" name="Rectangle 3"/>
          <p:cNvSpPr>
            <a:spLocks noGrp="1" noChangeArrowheads="1"/>
          </p:cNvSpPr>
          <p:nvPr>
            <p:ph idx="1"/>
          </p:nvPr>
        </p:nvSpPr>
        <p:spPr>
          <a:xfrm>
            <a:off x="457200" y="1219200"/>
            <a:ext cx="8229600" cy="5638800"/>
          </a:xfrm>
        </p:spPr>
        <p:txBody>
          <a:bodyPr/>
          <a:lstStyle/>
          <a:p>
            <a:pPr eaLnBrk="1" hangingPunct="1"/>
            <a:r>
              <a:rPr lang="en-US" sz="2400" b="1" smtClean="0">
                <a:latin typeface="Verdana" pitchFamily="34" charset="0"/>
              </a:rPr>
              <a:t>Essential Question</a:t>
            </a:r>
          </a:p>
          <a:p>
            <a:pPr eaLnBrk="1" hangingPunct="1">
              <a:buFontTx/>
              <a:buNone/>
            </a:pPr>
            <a:r>
              <a:rPr lang="en-US" sz="1400" smtClean="0">
                <a:latin typeface="Verdana" pitchFamily="34" charset="0"/>
              </a:rPr>
              <a:t> </a:t>
            </a:r>
            <a:r>
              <a:rPr lang="en-US" sz="2400" smtClean="0">
                <a:latin typeface="Verdana" pitchFamily="34" charset="0"/>
              </a:rPr>
              <a:t>What is the price of freedom</a:t>
            </a:r>
            <a:r>
              <a:rPr lang="en-US" sz="1600" smtClean="0">
                <a:latin typeface="Verdana" pitchFamily="34" charset="0"/>
              </a:rPr>
              <a:t>?</a:t>
            </a:r>
          </a:p>
          <a:p>
            <a:pPr eaLnBrk="1" hangingPunct="1">
              <a:buFontTx/>
              <a:buNone/>
            </a:pPr>
            <a:endParaRPr lang="en-US" sz="1400" smtClean="0">
              <a:latin typeface="Verdana" pitchFamily="34" charset="0"/>
            </a:endParaRPr>
          </a:p>
          <a:p>
            <a:pPr eaLnBrk="1" hangingPunct="1"/>
            <a:r>
              <a:rPr lang="en-US" sz="2400" b="1" smtClean="0">
                <a:latin typeface="Verdana" pitchFamily="34" charset="0"/>
              </a:rPr>
              <a:t>Unit Questions</a:t>
            </a:r>
          </a:p>
          <a:p>
            <a:pPr eaLnBrk="1" hangingPunct="1">
              <a:buFontTx/>
              <a:buNone/>
            </a:pPr>
            <a:r>
              <a:rPr lang="en-US" sz="2400" smtClean="0">
                <a:latin typeface="Verdana" pitchFamily="34" charset="0"/>
              </a:rPr>
              <a:t> If you were enslaved, what would you be willing to give up to gain your freedom?</a:t>
            </a:r>
          </a:p>
          <a:p>
            <a:pPr eaLnBrk="1" hangingPunct="1">
              <a:buFontTx/>
              <a:buNone/>
            </a:pPr>
            <a:r>
              <a:rPr lang="en-US" sz="2400" smtClean="0">
                <a:latin typeface="Verdana" pitchFamily="34" charset="0"/>
              </a:rPr>
              <a:t> Were the risks involved in escaping worth it?</a:t>
            </a:r>
            <a:r>
              <a:rPr lang="en-US" sz="2400" smtClean="0"/>
              <a:t> </a:t>
            </a:r>
          </a:p>
          <a:p>
            <a:pPr eaLnBrk="1" hangingPunct="1"/>
            <a:r>
              <a:rPr lang="en-US" sz="2400" b="1" smtClean="0">
                <a:latin typeface="Verdana" pitchFamily="34" charset="0"/>
              </a:rPr>
              <a:t>Content Questions</a:t>
            </a:r>
          </a:p>
          <a:p>
            <a:pPr eaLnBrk="1" hangingPunct="1">
              <a:buFontTx/>
              <a:buNone/>
            </a:pPr>
            <a:r>
              <a:rPr lang="en-US" sz="2400" smtClean="0"/>
              <a:t> </a:t>
            </a:r>
            <a:r>
              <a:rPr lang="en-US" sz="2400" smtClean="0">
                <a:latin typeface="Verdana" pitchFamily="34" charset="0"/>
              </a:rPr>
              <a:t>Why were slaves so anxious to escape?</a:t>
            </a:r>
          </a:p>
          <a:p>
            <a:pPr eaLnBrk="1" hangingPunct="1">
              <a:buFontTx/>
              <a:buNone/>
            </a:pPr>
            <a:r>
              <a:rPr lang="en-US" sz="2400" smtClean="0">
                <a:latin typeface="Verdana" pitchFamily="34" charset="0"/>
              </a:rPr>
              <a:t> Who were some of the people who helped slaves escape?</a:t>
            </a:r>
          </a:p>
          <a:p>
            <a:pPr eaLnBrk="1" hangingPunct="1">
              <a:buFontTx/>
              <a:buNone/>
            </a:pPr>
            <a:r>
              <a:rPr lang="en-US" sz="2400" smtClean="0">
                <a:latin typeface="Verdana" pitchFamily="34" charset="0"/>
              </a:rPr>
              <a:t> Are there places and people today in a similar situation? </a:t>
            </a:r>
          </a:p>
          <a:p>
            <a:pPr eaLnBrk="1" hangingPunct="1">
              <a:buFontTx/>
              <a:buNone/>
            </a:pPr>
            <a:endParaRPr lang="en-US" sz="1800" smtClean="0">
              <a:latin typeface="Verdana" pitchFamily="34" charset="0"/>
            </a:endParaRPr>
          </a:p>
          <a:p>
            <a:pPr eaLnBrk="1" hangingPunct="1">
              <a:buFontTx/>
              <a:buNone/>
            </a:pPr>
            <a:endParaRPr lang="en-US" sz="1400" smtClean="0">
              <a:latin typeface="Verdana" pitchFamily="34" charset="0"/>
            </a:endParaRPr>
          </a:p>
          <a:p>
            <a:pPr eaLnBrk="1" hangingPunct="1">
              <a:buFontTx/>
              <a:buNone/>
            </a:pPr>
            <a:endParaRPr lang="en-US" sz="1400" smtClean="0">
              <a:latin typeface="Verdana"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21</a:t>
            </a:r>
            <a:r>
              <a:rPr lang="en-US" baseline="30000" smtClean="0"/>
              <a:t>st</a:t>
            </a:r>
            <a:r>
              <a:rPr lang="en-US" smtClean="0"/>
              <a:t> Century Skills</a:t>
            </a:r>
          </a:p>
        </p:txBody>
      </p:sp>
      <p:sp>
        <p:nvSpPr>
          <p:cNvPr id="6147" name="Rectangle 3"/>
          <p:cNvSpPr>
            <a:spLocks noGrp="1" noChangeArrowheads="1"/>
          </p:cNvSpPr>
          <p:nvPr>
            <p:ph idx="1"/>
          </p:nvPr>
        </p:nvSpPr>
        <p:spPr/>
        <p:txBody>
          <a:bodyPr/>
          <a:lstStyle/>
          <a:p>
            <a:pPr eaLnBrk="1" hangingPunct="1"/>
            <a:r>
              <a:rPr lang="en-US" sz="2400" smtClean="0"/>
              <a:t>Creativity and Innovation-writing a play </a:t>
            </a:r>
          </a:p>
          <a:p>
            <a:pPr eaLnBrk="1" hangingPunct="1"/>
            <a:r>
              <a:rPr lang="en-US" sz="2400" smtClean="0"/>
              <a:t>Critical Thinking and Problem Solving-working through activities requiring decision-making</a:t>
            </a:r>
          </a:p>
          <a:p>
            <a:pPr eaLnBrk="1" hangingPunct="1"/>
            <a:r>
              <a:rPr lang="en-US" sz="2400" smtClean="0"/>
              <a:t>Communication and Collaboration-working together on activities and the play</a:t>
            </a:r>
          </a:p>
          <a:p>
            <a:pPr eaLnBrk="1" hangingPunct="1"/>
            <a:r>
              <a:rPr lang="en-US" sz="2400" smtClean="0"/>
              <a:t>ICT Literacy-using technology to research and evaluate information</a:t>
            </a:r>
          </a:p>
          <a:p>
            <a:pPr eaLnBrk="1" hangingPunct="1"/>
            <a:r>
              <a:rPr lang="en-US" sz="2400" smtClean="0"/>
              <a:t>Initiative and Self-Direction-defining and completing tasks, utilizing time efficiently</a:t>
            </a:r>
          </a:p>
          <a:p>
            <a:pPr eaLnBrk="1" hangingPunct="1"/>
            <a:r>
              <a:rPr lang="en-US" sz="2400" smtClean="0"/>
              <a:t>Social and Cross-Cultural Skills-working appropriately with others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smtClean="0"/>
              <a:t>Objectives</a:t>
            </a:r>
          </a:p>
        </p:txBody>
      </p:sp>
      <p:sp>
        <p:nvSpPr>
          <p:cNvPr id="7171" name="Content Placeholder 2"/>
          <p:cNvSpPr>
            <a:spLocks noGrp="1"/>
          </p:cNvSpPr>
          <p:nvPr>
            <p:ph idx="1"/>
          </p:nvPr>
        </p:nvSpPr>
        <p:spPr/>
        <p:txBody>
          <a:bodyPr/>
          <a:lstStyle/>
          <a:p>
            <a:pPr>
              <a:buFontTx/>
              <a:buNone/>
            </a:pPr>
            <a:r>
              <a:rPr lang="en-US" dirty="0" smtClean="0"/>
              <a:t>Students will be able to: </a:t>
            </a:r>
          </a:p>
          <a:p>
            <a:r>
              <a:rPr lang="en-US" dirty="0" smtClean="0"/>
              <a:t>Describe the life of a slave and relate the desire for freedom.</a:t>
            </a:r>
          </a:p>
          <a:p>
            <a:pPr>
              <a:buNone/>
            </a:pPr>
            <a:endParaRPr lang="en-US" dirty="0" smtClean="0"/>
          </a:p>
          <a:p>
            <a:r>
              <a:rPr lang="en-US" dirty="0" smtClean="0"/>
              <a:t>Tell what the Underground Railroad was, how it worked, and who some of the important people involved were.</a:t>
            </a:r>
          </a:p>
          <a:p>
            <a:pPr>
              <a:buNone/>
            </a:pPr>
            <a:endParaRPr lang="en-US" dirty="0" smtClean="0"/>
          </a:p>
          <a:p>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dirty="0" smtClean="0"/>
              <a:t>Assessments</a:t>
            </a:r>
          </a:p>
        </p:txBody>
      </p:sp>
      <p:sp>
        <p:nvSpPr>
          <p:cNvPr id="8195" name="Content Placeholder 2"/>
          <p:cNvSpPr>
            <a:spLocks noGrp="1"/>
          </p:cNvSpPr>
          <p:nvPr>
            <p:ph idx="1"/>
          </p:nvPr>
        </p:nvSpPr>
        <p:spPr>
          <a:xfrm>
            <a:off x="228600" y="1524000"/>
            <a:ext cx="8686800" cy="4525963"/>
          </a:xfrm>
        </p:spPr>
        <p:txBody>
          <a:bodyPr/>
          <a:lstStyle/>
          <a:p>
            <a:r>
              <a:rPr lang="en-US" sz="2400" dirty="0" smtClean="0"/>
              <a:t>Prior-2KWLs-slavery and Underground Railroad</a:t>
            </a:r>
          </a:p>
          <a:p>
            <a:endParaRPr lang="en-US" sz="2400" dirty="0" smtClean="0"/>
          </a:p>
          <a:p>
            <a:r>
              <a:rPr lang="en-US" sz="2400" dirty="0" smtClean="0"/>
              <a:t>During-Checklist, Graphic organizers, Question worksheets, Scavenger hunt, Reflection</a:t>
            </a:r>
          </a:p>
          <a:p>
            <a:pPr>
              <a:buNone/>
            </a:pPr>
            <a:endParaRPr lang="en-US" sz="2400" dirty="0" smtClean="0"/>
          </a:p>
          <a:p>
            <a:pPr>
              <a:buFontTx/>
              <a:buNone/>
            </a:pPr>
            <a:r>
              <a:rPr lang="en-US" sz="2400" dirty="0" smtClean="0">
                <a:solidFill>
                  <a:schemeClr val="tx1"/>
                </a:solidFill>
                <a:hlinkClick r:id="rId4" action="ppaction://hlinkfile">
                  <a:snd r:embed="rId3" name="breeze.wav" builtIn="1"/>
                </a:hlinkClick>
              </a:rPr>
              <a:t>Click here for T chart.</a:t>
            </a:r>
            <a:endParaRPr lang="en-US" sz="2400" dirty="0" smtClean="0">
              <a:solidFill>
                <a:schemeClr val="tx1"/>
              </a:solidFill>
            </a:endParaRPr>
          </a:p>
          <a:p>
            <a:pPr>
              <a:buFontTx/>
              <a:buNone/>
            </a:pPr>
            <a:endParaRPr lang="en-US" sz="2400" dirty="0" smtClean="0"/>
          </a:p>
          <a:p>
            <a:r>
              <a:rPr lang="en-US" sz="2400" dirty="0" smtClean="0"/>
              <a:t>After-Play (rubric),  student portfolio containing graphic organizers, scavenger hunt, and reflection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0" y="0"/>
            <a:ext cx="8229600" cy="1219200"/>
          </a:xfrm>
        </p:spPr>
        <p:txBody>
          <a:bodyPr>
            <a:normAutofit fontScale="90000"/>
          </a:bodyPr>
          <a:lstStyle/>
          <a:p>
            <a:pPr algn="ctr" eaLnBrk="1" hangingPunct="1"/>
            <a:r>
              <a:rPr lang="en-US" sz="4000" dirty="0" smtClean="0"/>
              <a:t>Gauging Student Needs Assessment</a:t>
            </a:r>
          </a:p>
        </p:txBody>
      </p:sp>
      <p:sp>
        <p:nvSpPr>
          <p:cNvPr id="9219" name="Rectangle 3"/>
          <p:cNvSpPr>
            <a:spLocks noGrp="1" noChangeArrowheads="1"/>
          </p:cNvSpPr>
          <p:nvPr>
            <p:ph idx="4294967295"/>
          </p:nvPr>
        </p:nvSpPr>
        <p:spPr>
          <a:xfrm>
            <a:off x="0" y="1295400"/>
            <a:ext cx="8229600" cy="5562600"/>
          </a:xfrm>
        </p:spPr>
        <p:txBody>
          <a:bodyPr/>
          <a:lstStyle/>
          <a:p>
            <a:pPr eaLnBrk="1" hangingPunct="1"/>
            <a:r>
              <a:rPr lang="en-US" sz="2400" b="1" dirty="0" smtClean="0"/>
              <a:t>Purpose of the Assessment</a:t>
            </a:r>
          </a:p>
          <a:p>
            <a:pPr eaLnBrk="1" hangingPunct="1">
              <a:buFontTx/>
              <a:buNone/>
            </a:pPr>
            <a:r>
              <a:rPr lang="en-US" sz="1400" dirty="0" smtClean="0">
                <a:latin typeface="Verdana" pitchFamily="34" charset="0"/>
              </a:rPr>
              <a:t>     </a:t>
            </a:r>
            <a:r>
              <a:rPr lang="en-US" sz="2400" dirty="0" smtClean="0"/>
              <a:t>To gather information about what my students already know and what they want to know about slavery and the Underground Railroad</a:t>
            </a:r>
          </a:p>
          <a:p>
            <a:pPr eaLnBrk="1" hangingPunct="1"/>
            <a:r>
              <a:rPr lang="en-US" sz="2400" b="1" dirty="0" smtClean="0"/>
              <a:t>What do I want to learn from my students?</a:t>
            </a:r>
          </a:p>
          <a:p>
            <a:pPr eaLnBrk="1" hangingPunct="1">
              <a:buFontTx/>
              <a:buNone/>
            </a:pPr>
            <a:r>
              <a:rPr lang="en-US" sz="2400" b="1" dirty="0" smtClean="0"/>
              <a:t>      </a:t>
            </a:r>
            <a:r>
              <a:rPr lang="en-US" sz="2400" dirty="0" smtClean="0"/>
              <a:t>I want to know what they know about the lives of slaves that would cause them to risk their lives in order to escape and what knowledge they have of the Underground Railroad.</a:t>
            </a:r>
            <a:endParaRPr lang="en-US" sz="2400" b="1" dirty="0" smtClean="0"/>
          </a:p>
          <a:p>
            <a:pPr eaLnBrk="1" hangingPunct="1"/>
            <a:r>
              <a:rPr lang="en-US" sz="2400" b="1" dirty="0" smtClean="0"/>
              <a:t>How have I tried to promote higher-order thinking skills?</a:t>
            </a:r>
          </a:p>
          <a:p>
            <a:pPr eaLnBrk="1" hangingPunct="1">
              <a:buFontTx/>
              <a:buNone/>
            </a:pPr>
            <a:r>
              <a:rPr lang="en-US" sz="2400" b="1" dirty="0" smtClean="0"/>
              <a:t>     </a:t>
            </a:r>
            <a:r>
              <a:rPr lang="en-US" sz="2400" dirty="0" smtClean="0"/>
              <a:t>I ask students how they would feel if they were treated as slaves and what would finally cause them to run away.</a:t>
            </a:r>
            <a:endParaRPr lang="en-US" sz="2400" b="1"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838200"/>
            <a:ext cx="8077200" cy="4894263"/>
          </a:xfrm>
          <a:prstGeom prst="rect">
            <a:avLst/>
          </a:prstGeom>
        </p:spPr>
        <p:txBody>
          <a:bodyPr>
            <a:spAutoFit/>
          </a:bodyPr>
          <a:lstStyle/>
          <a:p>
            <a:pPr>
              <a:defRPr/>
            </a:pPr>
            <a:r>
              <a:rPr lang="en-US" sz="2400" b="1" dirty="0">
                <a:latin typeface="+mn-lt"/>
              </a:rPr>
              <a:t>Cont.</a:t>
            </a:r>
          </a:p>
          <a:p>
            <a:pPr>
              <a:defRPr/>
            </a:pPr>
            <a:endParaRPr lang="en-US" sz="2400" b="1" dirty="0">
              <a:latin typeface="+mn-lt"/>
            </a:endParaRPr>
          </a:p>
          <a:p>
            <a:pPr>
              <a:defRPr/>
            </a:pPr>
            <a:r>
              <a:rPr lang="en-US" sz="2400" b="1" dirty="0">
                <a:latin typeface="+mn-lt"/>
              </a:rPr>
              <a:t>How does the assessment information help me and my students plan for upcoming activities in the unit?</a:t>
            </a:r>
          </a:p>
          <a:p>
            <a:pPr>
              <a:defRPr/>
            </a:pPr>
            <a:r>
              <a:rPr lang="en-US" sz="2400" b="1" dirty="0">
                <a:latin typeface="+mn-lt"/>
              </a:rPr>
              <a:t>      </a:t>
            </a:r>
            <a:r>
              <a:rPr lang="en-US" sz="2400" dirty="0">
                <a:latin typeface="+mn-lt"/>
              </a:rPr>
              <a:t>Misconceptions need to be addressed.  Activities need to be designed to ensure that correct information is received and student questions answered.  Teams will be assigned based on ability levels and levels of understanding.</a:t>
            </a:r>
          </a:p>
          <a:p>
            <a:pPr>
              <a:defRPr/>
            </a:pPr>
            <a:r>
              <a:rPr lang="en-US" sz="2400" b="1" dirty="0">
                <a:latin typeface="+mn-lt"/>
              </a:rPr>
              <a:t> What feedback or additional ideas do I need?</a:t>
            </a:r>
          </a:p>
          <a:p>
            <a:pPr>
              <a:defRPr/>
            </a:pPr>
            <a:r>
              <a:rPr lang="en-US" sz="2400" dirty="0">
                <a:latin typeface="+mn-lt"/>
              </a:rPr>
              <a:t>     How and when do you suggest that students fill in the L section…as they find information or at the end of the unit?</a:t>
            </a:r>
          </a:p>
          <a:p>
            <a:pPr>
              <a:defRPr/>
            </a:pPr>
            <a:r>
              <a:rPr lang="en-US" sz="2400" b="1" dirty="0">
                <a:latin typeface="+mn-lt"/>
              </a:rPr>
              <a:t>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My Goals for the Course</a:t>
            </a:r>
          </a:p>
        </p:txBody>
      </p:sp>
      <p:sp>
        <p:nvSpPr>
          <p:cNvPr id="11267" name="Rectangle 3"/>
          <p:cNvSpPr>
            <a:spLocks noGrp="1" noChangeArrowheads="1"/>
          </p:cNvSpPr>
          <p:nvPr>
            <p:ph idx="1"/>
          </p:nvPr>
        </p:nvSpPr>
        <p:spPr/>
        <p:txBody>
          <a:bodyPr/>
          <a:lstStyle/>
          <a:p>
            <a:pPr eaLnBrk="1" hangingPunct="1"/>
            <a:r>
              <a:rPr lang="en-US" sz="2400" smtClean="0"/>
              <a:t>Create a comprehensible PBL lesson that actively engages students</a:t>
            </a:r>
          </a:p>
          <a:p>
            <a:pPr eaLnBrk="1" hangingPunct="1"/>
            <a:r>
              <a:rPr lang="en-US" sz="2400" smtClean="0"/>
              <a:t>Provide opportunities for students to direct their own learning</a:t>
            </a:r>
          </a:p>
          <a:p>
            <a:pPr eaLnBrk="1" hangingPunct="1"/>
            <a:r>
              <a:rPr lang="en-US" sz="2400" smtClean="0"/>
              <a:t>Learn and become comfortable with new technologies that I can share with students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326</TotalTime>
  <Words>629</Words>
  <Application>Microsoft Office PowerPoint</Application>
  <PresentationFormat>On-screen Show (4:3)</PresentationFormat>
  <Paragraphs>67</Paragraphs>
  <Slides>11</Slides>
  <Notes>3</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Trek</vt:lpstr>
      <vt:lpstr>Follow the Drinking Gourd</vt:lpstr>
      <vt:lpstr>Unit Summary</vt:lpstr>
      <vt:lpstr>Curriculum Framing Questions</vt:lpstr>
      <vt:lpstr>21st Century Skills</vt:lpstr>
      <vt:lpstr>Objectives</vt:lpstr>
      <vt:lpstr>Assessments</vt:lpstr>
      <vt:lpstr>Gauging Student Needs Assessment</vt:lpstr>
      <vt:lpstr>Slide 8</vt:lpstr>
      <vt:lpstr>My Goals for the Course</vt:lpstr>
      <vt:lpstr>Goals for My Students</vt:lpstr>
      <vt:lpstr>Request for Feedback</vt:lpstr>
    </vt:vector>
  </TitlesOfParts>
  <Company>Intel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Plan Portfolio</dc:title>
  <dc:creator>slshottx</dc:creator>
  <cp:lastModifiedBy>Bob Wright</cp:lastModifiedBy>
  <cp:revision>31</cp:revision>
  <dcterms:created xsi:type="dcterms:W3CDTF">2004-11-24T02:09:36Z</dcterms:created>
  <dcterms:modified xsi:type="dcterms:W3CDTF">2009-04-09T22:23:53Z</dcterms:modified>
</cp:coreProperties>
</file>